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62" r:id="rId7"/>
    <p:sldId id="264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80" r:id="rId20"/>
    <p:sldId id="282" r:id="rId21"/>
    <p:sldId id="283" r:id="rId22"/>
    <p:sldId id="284" r:id="rId23"/>
    <p:sldId id="286" r:id="rId24"/>
    <p:sldId id="285" r:id="rId25"/>
    <p:sldId id="288" r:id="rId26"/>
    <p:sldId id="289" r:id="rId27"/>
    <p:sldId id="259" r:id="rId28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53" autoAdjust="0"/>
  </p:normalViewPr>
  <p:slideViewPr>
    <p:cSldViewPr>
      <p:cViewPr>
        <p:scale>
          <a:sx n="95" d="100"/>
          <a:sy n="95" d="100"/>
        </p:scale>
        <p:origin x="-1374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FFD76-5D48-4C71-87FE-603B30DA0198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091A1-7315-4766-937A-0F44BC4C4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5286375" cy="5938439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74278" y="2252930"/>
            <a:ext cx="2664512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  <a:latin typeface="Bradley Hand ITC" pitchFamily="66" charset="0"/>
              </a:rPr>
              <a:t>La gallinita roja</a:t>
            </a:r>
            <a:endParaRPr lang="es-ES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Bradley Hand ITC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33800" y="875778"/>
            <a:ext cx="53340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Cuando el trigo estaba maduro, la gallinita preguntó: —¿Quién cortará este trigo?</a:t>
            </a:r>
            <a:endParaRPr lang="es-ES" sz="2800" dirty="0">
              <a:latin typeface="Century Gothic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3063088" cy="1917353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28674" y="2819400"/>
            <a:ext cx="7400925" cy="3477875"/>
            <a:chOff x="828674" y="2819400"/>
            <a:chExt cx="7400925" cy="3477875"/>
          </a:xfrm>
        </p:grpSpPr>
        <p:sp>
          <p:nvSpPr>
            <p:cNvPr id="7" name="TextBox 6"/>
            <p:cNvSpPr txBox="1"/>
            <p:nvPr/>
          </p:nvSpPr>
          <p:spPr>
            <a:xfrm>
              <a:off x="828674" y="2819400"/>
              <a:ext cx="7400925" cy="347787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s-ES" sz="2800" dirty="0" smtClean="0">
                  <a:latin typeface="Century Gothic" pitchFamily="34" charset="0"/>
                </a:rPr>
                <a:t>			</a:t>
              </a:r>
            </a:p>
            <a:p>
              <a:r>
                <a:rPr lang="es-ES" sz="3200" dirty="0" smtClean="0">
                  <a:latin typeface="Century Gothic" pitchFamily="34" charset="0"/>
                </a:rPr>
                <a:t>     </a:t>
              </a:r>
              <a:r>
                <a:rPr lang="es-ES" sz="3200" dirty="0" smtClean="0">
                  <a:latin typeface="Century Gothic" pitchFamily="34" charset="0"/>
                </a:rPr>
                <a:t>—Yo no, </a:t>
              </a:r>
              <a:r>
                <a:rPr lang="es-ES" sz="3200" dirty="0" smtClean="0">
                  <a:latin typeface="Century Gothic" pitchFamily="34" charset="0"/>
                </a:rPr>
                <a:t>     —</a:t>
              </a:r>
              <a:r>
                <a:rPr lang="es-ES" sz="3200" dirty="0" smtClean="0">
                  <a:latin typeface="Century Gothic" pitchFamily="34" charset="0"/>
                </a:rPr>
                <a:t>dijo el gato</a:t>
              </a:r>
              <a:r>
                <a:rPr lang="es-ES" sz="3200" dirty="0" smtClean="0">
                  <a:latin typeface="Century Gothic" pitchFamily="34" charset="0"/>
                </a:rPr>
                <a:t>.</a:t>
              </a:r>
              <a:endParaRPr lang="es-ES" sz="3200" dirty="0" smtClean="0">
                <a:latin typeface="Century Gothic" pitchFamily="34" charset="0"/>
              </a:endParaRPr>
            </a:p>
            <a:p>
              <a:endParaRPr lang="es-ES" sz="3200" dirty="0" smtClean="0">
                <a:latin typeface="Century Gothic" pitchFamily="34" charset="0"/>
              </a:endParaRPr>
            </a:p>
            <a:p>
              <a:r>
                <a:rPr lang="es-ES" sz="3200" dirty="0" smtClean="0">
                  <a:latin typeface="Century Gothic" pitchFamily="34" charset="0"/>
                </a:rPr>
                <a:t>      </a:t>
              </a:r>
              <a:r>
                <a:rPr lang="es-ES" sz="3200" dirty="0" smtClean="0">
                  <a:latin typeface="Century Gothic" pitchFamily="34" charset="0"/>
                </a:rPr>
                <a:t>—Yo no,      —dijo el </a:t>
              </a:r>
              <a:r>
                <a:rPr lang="es-ES" sz="3200" dirty="0" smtClean="0">
                  <a:latin typeface="Century Gothic" pitchFamily="34" charset="0"/>
                </a:rPr>
                <a:t>perro</a:t>
              </a:r>
              <a:r>
                <a:rPr lang="es-ES" sz="3200" dirty="0" smtClean="0">
                  <a:latin typeface="Century Gothic" pitchFamily="34" charset="0"/>
                </a:rPr>
                <a:t>.</a:t>
              </a:r>
              <a:endParaRPr lang="es-ES" sz="3200" dirty="0" smtClean="0">
                <a:latin typeface="Century Gothic" pitchFamily="34" charset="0"/>
              </a:endParaRPr>
            </a:p>
            <a:p>
              <a:endParaRPr lang="es-ES" sz="2400" dirty="0" smtClean="0">
                <a:latin typeface="Century Gothic" pitchFamily="34" charset="0"/>
              </a:endParaRPr>
            </a:p>
            <a:p>
              <a:endParaRPr lang="es-ES" sz="800" dirty="0" smtClean="0">
                <a:latin typeface="Century Gothic" pitchFamily="34" charset="0"/>
              </a:endParaRPr>
            </a:p>
            <a:p>
              <a:r>
                <a:rPr lang="es-ES" sz="3200" dirty="0" smtClean="0">
                  <a:latin typeface="Century Gothic" pitchFamily="34" charset="0"/>
                </a:rPr>
                <a:t>      </a:t>
              </a:r>
              <a:r>
                <a:rPr lang="es-ES" sz="3200" dirty="0" smtClean="0">
                  <a:latin typeface="Century Gothic" pitchFamily="34" charset="0"/>
                </a:rPr>
                <a:t>—Yo no,      —dijo el </a:t>
              </a:r>
              <a:r>
                <a:rPr lang="es-ES" sz="3200" dirty="0" smtClean="0">
                  <a:latin typeface="Century Gothic" pitchFamily="34" charset="0"/>
                </a:rPr>
                <a:t>ratón.</a:t>
              </a:r>
              <a:endParaRPr lang="es-ES" sz="3200" dirty="0" smtClean="0">
                <a:latin typeface="Century Gothic" pitchFamily="34" charset="0"/>
              </a:endParaRPr>
            </a:p>
            <a:p>
              <a:endParaRPr lang="es-ES" sz="3200" dirty="0">
                <a:latin typeface="Century Gothic" pitchFamily="34" charset="0"/>
              </a:endParaRP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58" r="44737"/>
            <a:stretch>
              <a:fillRect/>
            </a:stretch>
          </p:blipFill>
          <p:spPr bwMode="auto">
            <a:xfrm>
              <a:off x="2514600" y="2959677"/>
              <a:ext cx="1219200" cy="3060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20102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959" y="762000"/>
            <a:ext cx="5250682" cy="5673407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95600" y="284946"/>
            <a:ext cx="5943600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—Entonces lo haré yo sola —dijo la gallinita roja. Y así lo hizo.</a:t>
            </a:r>
            <a:endParaRPr lang="es-E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6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6700" y="415636"/>
            <a:ext cx="8648700" cy="129266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600" dirty="0" smtClean="0">
                <a:latin typeface="Century Gothic" pitchFamily="34" charset="0"/>
              </a:rPr>
              <a:t>Cuando había cortado todo el trigo, la gallinita roja preguntó: —¿Quién llevará este trigo al molino para hacer harina?</a:t>
            </a:r>
            <a:endParaRPr lang="es-ES" sz="2600" dirty="0">
              <a:latin typeface="Century Gothic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2672496"/>
            <a:ext cx="6715127" cy="3293209"/>
            <a:chOff x="904873" y="2191386"/>
            <a:chExt cx="6715127" cy="3293209"/>
          </a:xfrm>
        </p:grpSpPr>
        <p:sp>
          <p:nvSpPr>
            <p:cNvPr id="7" name="TextBox 6"/>
            <p:cNvSpPr txBox="1"/>
            <p:nvPr/>
          </p:nvSpPr>
          <p:spPr>
            <a:xfrm>
              <a:off x="904873" y="2191386"/>
              <a:ext cx="6715127" cy="329320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s-ES" sz="2800" dirty="0" smtClean="0">
                  <a:latin typeface="Century Gothic" pitchFamily="34" charset="0"/>
                </a:rPr>
                <a:t>			</a:t>
              </a:r>
            </a:p>
            <a:p>
              <a:endParaRPr lang="es-ES" sz="1200" dirty="0" smtClean="0">
                <a:latin typeface="Century Gothic" pitchFamily="34" charset="0"/>
              </a:endParaRPr>
            </a:p>
            <a:p>
              <a:endParaRPr lang="es-ES" sz="1200" dirty="0" smtClean="0">
                <a:latin typeface="Century Gothic" pitchFamily="34" charset="0"/>
              </a:endParaRPr>
            </a:p>
            <a:p>
              <a:r>
                <a:rPr lang="es-ES" sz="2400" dirty="0" smtClean="0">
                  <a:latin typeface="Century Gothic" pitchFamily="34" charset="0"/>
                </a:rPr>
                <a:t>    </a:t>
              </a:r>
              <a:r>
                <a:rPr lang="es-ES" sz="2400" dirty="0" smtClean="0">
                  <a:latin typeface="Century Gothic" pitchFamily="34" charset="0"/>
                </a:rPr>
                <a:t>—Yo </a:t>
              </a:r>
              <a:r>
                <a:rPr lang="es-ES" sz="2400" dirty="0" smtClean="0">
                  <a:latin typeface="Century Gothic" pitchFamily="34" charset="0"/>
                </a:rPr>
                <a:t>no                  —</a:t>
              </a:r>
              <a:r>
                <a:rPr lang="es-ES" sz="2400" dirty="0" smtClean="0">
                  <a:latin typeface="Century Gothic" pitchFamily="34" charset="0"/>
                </a:rPr>
                <a:t>dijo el gato.</a:t>
              </a:r>
            </a:p>
            <a:p>
              <a:endParaRPr lang="es-ES" sz="2400" dirty="0" smtClean="0">
                <a:latin typeface="Century Gothic" pitchFamily="34" charset="0"/>
              </a:endParaRPr>
            </a:p>
            <a:p>
              <a:r>
                <a:rPr lang="es-ES" sz="2400" dirty="0" smtClean="0">
                  <a:latin typeface="Century Gothic" pitchFamily="34" charset="0"/>
                </a:rPr>
                <a:t>    </a:t>
              </a:r>
              <a:r>
                <a:rPr lang="es-ES" sz="2400" dirty="0" smtClean="0">
                  <a:latin typeface="Century Gothic" pitchFamily="34" charset="0"/>
                </a:rPr>
                <a:t>—Yo no             ,     </a:t>
              </a:r>
              <a:r>
                <a:rPr lang="es-ES" sz="2400" dirty="0" smtClean="0">
                  <a:latin typeface="Century Gothic" pitchFamily="34" charset="0"/>
                </a:rPr>
                <a:t>—</a:t>
              </a:r>
              <a:r>
                <a:rPr lang="es-ES" sz="2400" dirty="0" smtClean="0">
                  <a:latin typeface="Century Gothic" pitchFamily="34" charset="0"/>
                </a:rPr>
                <a:t>dijo el </a:t>
              </a:r>
              <a:r>
                <a:rPr lang="es-ES" sz="2400" dirty="0" smtClean="0">
                  <a:latin typeface="Century Gothic" pitchFamily="34" charset="0"/>
                </a:rPr>
                <a:t>perro</a:t>
              </a:r>
              <a:r>
                <a:rPr lang="es-ES" sz="2400" dirty="0" smtClean="0">
                  <a:latin typeface="Century Gothic" pitchFamily="34" charset="0"/>
                </a:rPr>
                <a:t>.</a:t>
              </a:r>
            </a:p>
            <a:p>
              <a:endParaRPr lang="es-ES" sz="2400" dirty="0" smtClean="0">
                <a:latin typeface="Century Gothic" pitchFamily="34" charset="0"/>
              </a:endParaRPr>
            </a:p>
            <a:p>
              <a:r>
                <a:rPr lang="es-ES" sz="2400" dirty="0" smtClean="0">
                  <a:latin typeface="Century Gothic" pitchFamily="34" charset="0"/>
                </a:rPr>
                <a:t>    </a:t>
              </a:r>
              <a:r>
                <a:rPr lang="es-ES" sz="2400" dirty="0" smtClean="0">
                  <a:latin typeface="Century Gothic" pitchFamily="34" charset="0"/>
                </a:rPr>
                <a:t>—Yo no             ,    </a:t>
              </a:r>
              <a:r>
                <a:rPr lang="es-ES" sz="2400" dirty="0" smtClean="0">
                  <a:latin typeface="Century Gothic" pitchFamily="34" charset="0"/>
                </a:rPr>
                <a:t>—dijo el ratón.</a:t>
              </a:r>
            </a:p>
            <a:p>
              <a:endParaRPr lang="es-ES" dirty="0" smtClean="0">
                <a:latin typeface="Century Gothic" pitchFamily="34" charset="0"/>
              </a:endParaRPr>
            </a:p>
            <a:p>
              <a:endParaRPr lang="es-ES" dirty="0" smtClean="0">
                <a:latin typeface="Century Gothic" pitchFamily="34" charset="0"/>
              </a:endParaRPr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355" r="4772"/>
            <a:stretch>
              <a:fillRect/>
            </a:stretch>
          </p:blipFill>
          <p:spPr bwMode="auto">
            <a:xfrm>
              <a:off x="2505073" y="2639086"/>
              <a:ext cx="1447800" cy="2465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000" y="1447800"/>
            <a:ext cx="3063088" cy="1917353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245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3780"/>
            <a:ext cx="6317749" cy="586740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715000"/>
            <a:ext cx="5943600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—Entonces lo haré yo sola —dijo la gallinita roja. Y así lo hizo.</a:t>
            </a:r>
            <a:endParaRPr lang="es-E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980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5550" y="1504950"/>
            <a:ext cx="5499650" cy="481965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" y="228600"/>
            <a:ext cx="8953500" cy="12464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500" dirty="0" smtClean="0">
                <a:latin typeface="Century Gothic" pitchFamily="34" charset="0"/>
              </a:rPr>
              <a:t>La gallinita roja regresó del molino cargando una bolsita de fina harina blanca. —¿Quién hará un pastel con esta fina harina blanca?, —preguntó la gallinita roja.</a:t>
            </a:r>
            <a:endParaRPr lang="es-ES" sz="25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9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304800"/>
            <a:ext cx="7772400" cy="5078313"/>
            <a:chOff x="685800" y="865287"/>
            <a:chExt cx="7772400" cy="5078313"/>
          </a:xfrm>
        </p:grpSpPr>
        <p:sp>
          <p:nvSpPr>
            <p:cNvPr id="4" name="TextBox 3"/>
            <p:cNvSpPr txBox="1"/>
            <p:nvPr/>
          </p:nvSpPr>
          <p:spPr>
            <a:xfrm>
              <a:off x="685800" y="865287"/>
              <a:ext cx="7772400" cy="507831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s-ES" sz="3200" dirty="0" smtClean="0">
                  <a:latin typeface="Century Gothic" pitchFamily="34" charset="0"/>
                </a:rPr>
                <a:t>					</a:t>
              </a:r>
              <a:endParaRPr lang="es-ES" sz="800" dirty="0" smtClean="0">
                <a:latin typeface="Century Gothic" pitchFamily="34" charset="0"/>
              </a:endParaRPr>
            </a:p>
            <a:p>
              <a:r>
                <a:rPr lang="es-ES" sz="2800" dirty="0" smtClean="0">
                  <a:latin typeface="Century Gothic" pitchFamily="34" charset="0"/>
                </a:rPr>
                <a:t>					dijo el gato.</a:t>
              </a: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endParaRPr lang="es-ES" sz="2800" dirty="0" smtClean="0">
                <a:latin typeface="Century Gothic" pitchFamily="34" charset="0"/>
              </a:endParaRPr>
            </a:p>
            <a:p>
              <a:r>
                <a:rPr lang="es-ES" sz="2800" dirty="0" smtClean="0">
                  <a:latin typeface="Century Gothic" pitchFamily="34" charset="0"/>
                </a:rPr>
                <a:t>				</a:t>
              </a:r>
              <a:r>
                <a:rPr lang="es-ES" sz="2800" dirty="0" smtClean="0">
                  <a:latin typeface="Century Gothic" pitchFamily="34" charset="0"/>
                </a:rPr>
                <a:t>	 dijo el </a:t>
              </a:r>
              <a:r>
                <a:rPr lang="es-ES" sz="2800" dirty="0" smtClean="0">
                  <a:latin typeface="Century Gothic" pitchFamily="34" charset="0"/>
                </a:rPr>
                <a:t>perr</a:t>
              </a:r>
              <a:r>
                <a:rPr lang="es-ES" sz="2800" dirty="0" smtClean="0">
                  <a:latin typeface="Century Gothic" pitchFamily="34" charset="0"/>
                </a:rPr>
                <a:t>o.</a:t>
              </a: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endParaRPr lang="es-ES" sz="1000" dirty="0" smtClean="0">
                <a:latin typeface="Century Gothic" pitchFamily="34" charset="0"/>
              </a:endParaRPr>
            </a:p>
            <a:p>
              <a:r>
                <a:rPr lang="es-ES" sz="2800" dirty="0" smtClean="0">
                  <a:latin typeface="Century Gothic" pitchFamily="34" charset="0"/>
                </a:rPr>
                <a:t>				</a:t>
              </a:r>
              <a:r>
                <a:rPr lang="es-ES" sz="2800" dirty="0" smtClean="0">
                  <a:latin typeface="Century Gothic" pitchFamily="34" charset="0"/>
                </a:rPr>
                <a:t>	 dijo el </a:t>
              </a:r>
              <a:r>
                <a:rPr lang="es-ES" sz="2800" dirty="0" smtClean="0">
                  <a:latin typeface="Century Gothic" pitchFamily="34" charset="0"/>
                </a:rPr>
                <a:t>ratón</a:t>
              </a:r>
              <a:r>
                <a:rPr lang="es-ES" sz="2800" dirty="0" smtClean="0">
                  <a:latin typeface="Century Gothic" pitchFamily="34" charset="0"/>
                </a:rPr>
                <a:t>.</a:t>
              </a:r>
            </a:p>
            <a:p>
              <a:endParaRPr lang="es-ES" sz="2800" dirty="0" smtClean="0">
                <a:latin typeface="Century Gothic" pitchFamily="34" charset="0"/>
              </a:endParaRPr>
            </a:p>
            <a:p>
              <a:endParaRPr lang="es-ES" sz="1200" dirty="0">
                <a:latin typeface="Century Gothic" pitchFamily="34" charset="0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990600"/>
              <a:ext cx="4451314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5842" y="5029200"/>
            <a:ext cx="1419225" cy="16383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5400" y="5675293"/>
            <a:ext cx="5943600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—Entonces lo haré yo sola —dijo la gallinita roja. Y así lo hizo.</a:t>
            </a:r>
            <a:endParaRPr lang="es-ES" sz="2800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304" y="914400"/>
            <a:ext cx="1676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—Yo no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2448580"/>
            <a:ext cx="1676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—Yo no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4191000"/>
            <a:ext cx="1676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—Yo no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24999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07160"/>
            <a:ext cx="7751574" cy="369570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135791"/>
            <a:ext cx="3771900" cy="329320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600" dirty="0" smtClean="0">
                <a:latin typeface="Century Gothic" pitchFamily="34" charset="0"/>
              </a:rPr>
              <a:t>Recogió ramitas y prendió el fuego en la estufa. Luego tomó leche y azúcar y huevos y mantequilla y los mezcló en un enorme tazón con la fina harina blanca.</a:t>
            </a:r>
            <a:endParaRPr lang="es-ES" sz="2600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3974" y="5105400"/>
            <a:ext cx="4800600" cy="169277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600" dirty="0" smtClean="0">
                <a:latin typeface="Century Gothic" pitchFamily="34" charset="0"/>
              </a:rPr>
              <a:t>Cuando el horno estaba caliente </a:t>
            </a:r>
            <a:r>
              <a:rPr lang="es-ES" sz="2600" dirty="0" smtClean="0">
                <a:latin typeface="Century Gothic" pitchFamily="34" charset="0"/>
              </a:rPr>
              <a:t>vertió la mezcla en un brillante molde y lo puso en el horno</a:t>
            </a:r>
            <a:r>
              <a:rPr lang="es-ES" sz="2600" dirty="0" smtClean="0">
                <a:latin typeface="Century Gothic" pitchFamily="34" charset="0"/>
              </a:rPr>
              <a:t>.</a:t>
            </a:r>
            <a:endParaRPr lang="es-ES" sz="26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81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0"/>
            <a:ext cx="4862512" cy="5462671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" y="3795915"/>
            <a:ext cx="35052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Pronto un delicioso aroma llenaba la choza.</a:t>
            </a:r>
            <a:endParaRPr lang="es-E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8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4953000" cy="5133689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6401" y="3720405"/>
            <a:ext cx="3442854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El gato se bajó del suave sofá y se dirigió a la cocina.</a:t>
            </a:r>
            <a:endParaRPr lang="es-E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0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162800" cy="4534052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72145" y="914400"/>
            <a:ext cx="3900055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El perro se levantó del soleado porche y entró a la cocina.</a:t>
            </a:r>
            <a:endParaRPr lang="es-E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65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3291" y="457200"/>
            <a:ext cx="8333509" cy="4638674"/>
            <a:chOff x="353291" y="762000"/>
            <a:chExt cx="8333509" cy="463867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91" y="1295399"/>
              <a:ext cx="3810000" cy="4105275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762000"/>
              <a:ext cx="4514850" cy="3667125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981200" y="4661118"/>
            <a:ext cx="7053534" cy="1815882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Érase una vez </a:t>
            </a:r>
          </a:p>
          <a:p>
            <a:r>
              <a:rPr lang="es-ES" sz="2800" dirty="0" smtClean="0">
                <a:latin typeface="Century Gothic" pitchFamily="34" charset="0"/>
              </a:rPr>
              <a:t>Un gato y un perro y un ratón</a:t>
            </a:r>
          </a:p>
          <a:p>
            <a:r>
              <a:rPr lang="es-ES" sz="2800" dirty="0" smtClean="0">
                <a:latin typeface="Century Gothic" pitchFamily="34" charset="0"/>
              </a:rPr>
              <a:t>Y una pequeña gallinita </a:t>
            </a:r>
            <a:r>
              <a:rPr lang="es-ES" sz="2800" dirty="0" smtClean="0">
                <a:latin typeface="Century Gothic" pitchFamily="34" charset="0"/>
              </a:rPr>
              <a:t>roja</a:t>
            </a:r>
            <a:endParaRPr lang="es-ES" sz="2800" dirty="0" smtClean="0">
              <a:latin typeface="Century Gothic" pitchFamily="34" charset="0"/>
            </a:endParaRPr>
          </a:p>
          <a:p>
            <a:r>
              <a:rPr lang="es-ES" sz="2800" dirty="0" smtClean="0">
                <a:latin typeface="Century Gothic" pitchFamily="34" charset="0"/>
              </a:rPr>
              <a:t>Que vivían todos </a:t>
            </a:r>
            <a:r>
              <a:rPr lang="es-ES" sz="2800" dirty="0" smtClean="0">
                <a:latin typeface="Century Gothic" pitchFamily="34" charset="0"/>
              </a:rPr>
              <a:t>juntos en una choza</a:t>
            </a:r>
            <a:r>
              <a:rPr lang="es-ES" sz="2800" dirty="0" smtClean="0">
                <a:latin typeface="Century Gothic" pitchFamily="34" charset="0"/>
              </a:rPr>
              <a:t>.</a:t>
            </a:r>
            <a:endParaRPr lang="es-ES" sz="2800" dirty="0">
              <a:ln>
                <a:solidFill>
                  <a:schemeClr val="tx1"/>
                </a:solidFill>
              </a:ln>
              <a:noFill/>
              <a:latin typeface="Century Gothic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5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7913063" cy="373380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533400"/>
            <a:ext cx="44196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El ratón saltó de su cálida silla y se apresuró a la cocina.</a:t>
            </a:r>
            <a:endParaRPr lang="es-E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9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94747"/>
            <a:ext cx="5181600" cy="5653653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200" y="1600200"/>
            <a:ext cx="44196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La gallinita roja estaba sacando el hermoso pastel del horno.</a:t>
            </a:r>
            <a:endParaRPr lang="es-ES" sz="2800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5105400"/>
            <a:ext cx="43434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—¿Quién se comerá este pastel? —preguntó la gallinita roja.</a:t>
            </a:r>
            <a:endParaRPr lang="es-E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6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5105400" cy="5652039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11349" y="762000"/>
            <a:ext cx="2590801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4000" dirty="0" smtClean="0">
                <a:latin typeface="Bodoni MT Black" pitchFamily="18" charset="0"/>
              </a:rPr>
              <a:t>—¡Yo! </a:t>
            </a:r>
            <a:br>
              <a:rPr lang="es-ES" sz="4000" dirty="0" smtClean="0">
                <a:latin typeface="Bodoni MT Black" pitchFamily="18" charset="0"/>
              </a:rPr>
            </a:br>
            <a:r>
              <a:rPr lang="es-ES" sz="2400" dirty="0" smtClean="0">
                <a:latin typeface="Century Gothic" pitchFamily="34" charset="0"/>
              </a:rPr>
              <a:t>—dijo el gato.</a:t>
            </a:r>
            <a:endParaRPr lang="es-ES" sz="3200" dirty="0">
              <a:latin typeface="Bodoni MT Black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9785" y="5027122"/>
            <a:ext cx="2590801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4000" dirty="0" smtClean="0">
                <a:latin typeface="Bodoni MT Black" pitchFamily="18" charset="0"/>
              </a:rPr>
              <a:t>—¡Yo!</a:t>
            </a:r>
            <a:r>
              <a:rPr lang="en-US" sz="4000" dirty="0" smtClean="0">
                <a:latin typeface="Bodoni MT Black" pitchFamily="18" charset="0"/>
              </a:rPr>
              <a:t> </a:t>
            </a:r>
            <a:br>
              <a:rPr lang="en-US" sz="4000" dirty="0" smtClean="0">
                <a:latin typeface="Bodoni MT Black" pitchFamily="18" charset="0"/>
              </a:rPr>
            </a:br>
            <a:r>
              <a:rPr lang="es-ES" sz="2400" dirty="0" smtClean="0">
                <a:latin typeface="Century Gothic" pitchFamily="34" charset="0"/>
              </a:rPr>
              <a:t> —dijo el </a:t>
            </a:r>
            <a:r>
              <a:rPr lang="es-ES" sz="2400" dirty="0" smtClean="0">
                <a:latin typeface="Century Gothic" pitchFamily="34" charset="0"/>
              </a:rPr>
              <a:t>ratón</a:t>
            </a:r>
            <a:r>
              <a:rPr lang="en-US" sz="2400" dirty="0" smtClean="0">
                <a:latin typeface="Century Gothic" pitchFamily="34" charset="0"/>
              </a:rPr>
              <a:t>.</a:t>
            </a:r>
            <a:endParaRPr lang="en-US" sz="3200" dirty="0">
              <a:latin typeface="Bodoni MT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1348" y="2829764"/>
            <a:ext cx="2590801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4000" dirty="0" smtClean="0">
                <a:latin typeface="Bodoni MT Black" pitchFamily="18" charset="0"/>
              </a:rPr>
              <a:t>—¡Yo!</a:t>
            </a:r>
            <a:r>
              <a:rPr lang="en-US" sz="4000" dirty="0" smtClean="0">
                <a:latin typeface="Bodoni MT Black" pitchFamily="18" charset="0"/>
              </a:rPr>
              <a:t> </a:t>
            </a:r>
            <a:br>
              <a:rPr lang="en-US" sz="4000" dirty="0" smtClean="0">
                <a:latin typeface="Bodoni MT Black" pitchFamily="18" charset="0"/>
              </a:rPr>
            </a:br>
            <a:r>
              <a:rPr lang="es-ES" sz="2400" dirty="0" smtClean="0">
                <a:latin typeface="Century Gothic" pitchFamily="34" charset="0"/>
              </a:rPr>
              <a:t> —dijo el </a:t>
            </a:r>
            <a:r>
              <a:rPr lang="es-ES" sz="2400" dirty="0" smtClean="0">
                <a:latin typeface="Century Gothic" pitchFamily="34" charset="0"/>
              </a:rPr>
              <a:t>perro</a:t>
            </a:r>
            <a:r>
              <a:rPr lang="en-US" sz="2400" dirty="0" smtClean="0">
                <a:latin typeface="Century Gothic" pitchFamily="34" charset="0"/>
              </a:rPr>
              <a:t>.</a:t>
            </a:r>
            <a:endParaRPr lang="en-US" sz="3200" dirty="0">
              <a:latin typeface="Bodoni MT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179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668524"/>
            <a:ext cx="4768748" cy="4732276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457200"/>
            <a:ext cx="4800600" cy="289310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600" dirty="0" smtClean="0">
                <a:latin typeface="Century Gothic" pitchFamily="34" charset="0"/>
              </a:rPr>
              <a:t>Pero la gallinita roja dijo:</a:t>
            </a:r>
            <a:br>
              <a:rPr lang="es-ES" sz="2600" dirty="0" smtClean="0">
                <a:latin typeface="Century Gothic" pitchFamily="34" charset="0"/>
              </a:rPr>
            </a:br>
            <a:r>
              <a:rPr lang="es-ES" sz="2600" dirty="0" smtClean="0">
                <a:latin typeface="Century Gothic" pitchFamily="34" charset="0"/>
              </a:rPr>
              <a:t>—Yo sola</a:t>
            </a:r>
            <a:endParaRPr lang="es-ES" sz="2600" dirty="0" smtClean="0">
              <a:latin typeface="Century Gothic" pitchFamily="34" charset="0"/>
            </a:endParaRPr>
          </a:p>
          <a:p>
            <a:r>
              <a:rPr lang="es-ES" sz="2600" dirty="0" smtClean="0">
                <a:latin typeface="Century Gothic" pitchFamily="34" charset="0"/>
              </a:rPr>
              <a:t>planté el trigo,</a:t>
            </a:r>
          </a:p>
          <a:p>
            <a:r>
              <a:rPr lang="es-ES" sz="2600" dirty="0" smtClean="0">
                <a:latin typeface="Century Gothic" pitchFamily="34" charset="0"/>
              </a:rPr>
              <a:t>cuidé el trigo,</a:t>
            </a:r>
          </a:p>
          <a:p>
            <a:r>
              <a:rPr lang="es-ES" sz="2600" dirty="0" smtClean="0">
                <a:latin typeface="Century Gothic" pitchFamily="34" charset="0"/>
              </a:rPr>
              <a:t>corté </a:t>
            </a:r>
            <a:r>
              <a:rPr lang="es-ES" sz="2600" dirty="0" smtClean="0">
                <a:latin typeface="Century Gothic" pitchFamily="34" charset="0"/>
              </a:rPr>
              <a:t>el </a:t>
            </a:r>
            <a:r>
              <a:rPr lang="es-ES" sz="2600" dirty="0" smtClean="0">
                <a:latin typeface="Century Gothic" pitchFamily="34" charset="0"/>
              </a:rPr>
              <a:t>trigo</a:t>
            </a:r>
            <a:r>
              <a:rPr lang="es-ES" sz="2600" dirty="0" smtClean="0">
                <a:latin typeface="Century Gothic" pitchFamily="34" charset="0"/>
              </a:rPr>
              <a:t>,</a:t>
            </a:r>
          </a:p>
          <a:p>
            <a:r>
              <a:rPr lang="es-ES" sz="2600" dirty="0" smtClean="0">
                <a:latin typeface="Century Gothic" pitchFamily="34" charset="0"/>
              </a:rPr>
              <a:t>llevé </a:t>
            </a:r>
            <a:r>
              <a:rPr lang="es-ES" sz="2600" dirty="0" smtClean="0">
                <a:latin typeface="Century Gothic" pitchFamily="34" charset="0"/>
              </a:rPr>
              <a:t>el trigo </a:t>
            </a:r>
            <a:r>
              <a:rPr lang="es-ES" sz="2600" dirty="0" smtClean="0">
                <a:latin typeface="Century Gothic" pitchFamily="34" charset="0"/>
              </a:rPr>
              <a:t>al molino</a:t>
            </a:r>
            <a:endParaRPr lang="es-ES" sz="2600" dirty="0" smtClean="0">
              <a:latin typeface="Century Gothic" pitchFamily="34" charset="0"/>
            </a:endParaRPr>
          </a:p>
          <a:p>
            <a:r>
              <a:rPr lang="es-ES" sz="2600" dirty="0" smtClean="0">
                <a:latin typeface="Century Gothic" pitchFamily="34" charset="0"/>
              </a:rPr>
              <a:t>para hacerlo harina.</a:t>
            </a:r>
            <a:endParaRPr lang="es-ES" sz="26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7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668524"/>
            <a:ext cx="4768748" cy="4732276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488085"/>
            <a:ext cx="480060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Century Gothic" pitchFamily="34" charset="0"/>
              </a:rPr>
              <a:t>Yo sola recogí ramitas, prendí el fuego </a:t>
            </a:r>
            <a:r>
              <a:rPr lang="es-ES" sz="3200" dirty="0" smtClean="0">
                <a:latin typeface="Century Gothic" pitchFamily="34" charset="0"/>
              </a:rPr>
              <a:t>y mezclé el pastel</a:t>
            </a:r>
            <a:r>
              <a:rPr lang="es-ES" sz="3200" dirty="0" smtClean="0">
                <a:latin typeface="Century Gothic" pitchFamily="34" charset="0"/>
              </a:rPr>
              <a:t>.</a:t>
            </a:r>
            <a:endParaRPr lang="es-ES" sz="3200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224102"/>
            <a:ext cx="327660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Century Gothic" pitchFamily="34" charset="0"/>
              </a:rPr>
              <a:t>¡Y yo sola me lo voy a comer!</a:t>
            </a:r>
            <a:endParaRPr lang="es-ES" sz="32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1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029" y="1172933"/>
            <a:ext cx="8229600" cy="4389667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381000"/>
            <a:ext cx="480060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Century Gothic" pitchFamily="34" charset="0"/>
              </a:rPr>
              <a:t>Y así lo hizo, hasta la última migaja.</a:t>
            </a:r>
            <a:endParaRPr lang="es-ES" sz="3200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854987"/>
            <a:ext cx="354330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Century Gothic" pitchFamily="34" charset="0"/>
              </a:rPr>
              <a:t>Después de eso,</a:t>
            </a:r>
            <a:endParaRPr lang="es-ES" sz="32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37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81000"/>
            <a:ext cx="5486400" cy="5012267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5334000"/>
            <a:ext cx="8686800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Siempre que había trabajo por hacer, la gallinita roja tenía tres ayudantes muy entusiasmados.</a:t>
            </a:r>
            <a:endParaRPr lang="es-E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96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36976" y="685799"/>
            <a:ext cx="6183024" cy="5603759"/>
            <a:chOff x="1436976" y="685799"/>
            <a:chExt cx="6183024" cy="560375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976" y="685799"/>
              <a:ext cx="6183024" cy="5603759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142343" y="2209577"/>
              <a:ext cx="29718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latin typeface="Century Gothic" pitchFamily="34" charset="0"/>
                </a:rPr>
                <a:t>Fin</a:t>
              </a:r>
              <a:endParaRPr lang="en-US" sz="3600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461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609600"/>
            <a:ext cx="5205412" cy="5742052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2895600"/>
            <a:ext cx="34290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Al gato le gustaba dormir todo el día en el suave sofá.</a:t>
            </a:r>
            <a:endParaRPr lang="es-ES" sz="28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" y="1371600"/>
            <a:ext cx="8201025" cy="5019675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304800"/>
            <a:ext cx="533400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3200" dirty="0" smtClean="0">
                <a:latin typeface="Century Gothic" pitchFamily="34" charset="0"/>
              </a:rPr>
              <a:t>Al perro le gustaba dormir la siesta todo el día en el soleado porche.</a:t>
            </a:r>
            <a:endParaRPr lang="es-ES" sz="32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2743200"/>
            <a:ext cx="2438400" cy="685800"/>
          </a:xfrm>
          <a:prstGeom prst="rect">
            <a:avLst/>
          </a:prstGeom>
          <a:solidFill>
            <a:schemeClr val="bg1"/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8077200" cy="3823429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5400" y="381000"/>
            <a:ext cx="4800600" cy="206210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3200" dirty="0" smtClean="0">
                <a:latin typeface="Century Gothic" pitchFamily="34" charset="0"/>
              </a:rPr>
              <a:t>Y al ratón le gustaba dormitar todo el día en una silla cálida junto a la chimenea.</a:t>
            </a:r>
            <a:endParaRPr lang="es-ES" sz="32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973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758" y="762000"/>
            <a:ext cx="8486775" cy="392430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" y="263236"/>
            <a:ext cx="41148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800" dirty="0" smtClean="0">
                <a:latin typeface="Century Gothic" pitchFamily="34" charset="0"/>
              </a:rPr>
              <a:t>Así que la gallinita roja tenía que hacer todos los quehaceres.</a:t>
            </a:r>
            <a:endParaRPr lang="es-ES" sz="2800" dirty="0"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506" y="5029200"/>
            <a:ext cx="8635278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800" dirty="0" smtClean="0">
                <a:latin typeface="Century Gothic" pitchFamily="34" charset="0"/>
              </a:rPr>
              <a:t>Cocinaba las comidas y lavaba los trastes y </a:t>
            </a:r>
            <a:r>
              <a:rPr lang="es-ES" sz="2800" dirty="0" smtClean="0">
                <a:latin typeface="Century Gothic" pitchFamily="34" charset="0"/>
              </a:rPr>
              <a:t>tendía las camas</a:t>
            </a:r>
            <a:r>
              <a:rPr lang="es-ES" sz="2800" dirty="0" smtClean="0">
                <a:latin typeface="Century Gothic" pitchFamily="34" charset="0"/>
              </a:rPr>
              <a:t>. Barría </a:t>
            </a:r>
            <a:r>
              <a:rPr lang="es-ES" sz="2800" dirty="0" smtClean="0">
                <a:latin typeface="Century Gothic" pitchFamily="34" charset="0"/>
              </a:rPr>
              <a:t>el piso y lavaba las ventanas y re</a:t>
            </a:r>
            <a:r>
              <a:rPr lang="es-ES" sz="2800" dirty="0" smtClean="0">
                <a:latin typeface="Century Gothic" pitchFamily="34" charset="0"/>
              </a:rPr>
              <a:t>mendaba la ropa.</a:t>
            </a:r>
            <a:endParaRPr lang="es-E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885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8929"/>
            <a:ext cx="7696200" cy="4256985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263236"/>
            <a:ext cx="38100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Rastrillaba las hojas y cortaba el césped y sachaba el jardín.</a:t>
            </a:r>
            <a:endParaRPr lang="es-ES" sz="2800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548" y="5168204"/>
            <a:ext cx="86868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Un día, cuando sachaba el jardín, encontró unos granos de trigo. —¿Quién plantará este </a:t>
            </a:r>
            <a:br>
              <a:rPr lang="es-ES" sz="2800" dirty="0" smtClean="0">
                <a:latin typeface="Century Gothic" pitchFamily="34" charset="0"/>
              </a:rPr>
            </a:br>
            <a:r>
              <a:rPr lang="es-ES" sz="2800" dirty="0" smtClean="0">
                <a:latin typeface="Century Gothic" pitchFamily="34" charset="0"/>
              </a:rPr>
              <a:t>trigo? —clamó la gallinita roja.</a:t>
            </a:r>
            <a:endParaRPr lang="es-E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9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" y="762000"/>
            <a:ext cx="8342313" cy="533400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381000"/>
            <a:ext cx="42672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—Yo no, —dijo el gato.</a:t>
            </a:r>
            <a:endParaRPr lang="es-ES" sz="2800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609600"/>
            <a:ext cx="42672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—Yo no, —dijo el ratón.</a:t>
            </a:r>
            <a:endParaRPr lang="es-ES" sz="2800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5801380"/>
            <a:ext cx="42672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—Yo no, —dijo el perro.</a:t>
            </a:r>
            <a:endParaRPr lang="es-E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2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75" y="457200"/>
            <a:ext cx="8477250" cy="483870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7548" y="381000"/>
            <a:ext cx="3962400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—Entonces lo haré yo sola —dijo la gallinita roja. Y así lo hizo.</a:t>
            </a:r>
            <a:endParaRPr lang="es-ES" sz="2800" dirty="0"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199" y="4800600"/>
            <a:ext cx="8229601" cy="196977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itchFamily="34" charset="0"/>
              </a:rPr>
              <a:t>Cada mañana, la gallinita roja regaba el trigo y sacaba las hierbas.</a:t>
            </a:r>
          </a:p>
          <a:p>
            <a:endParaRPr lang="es-ES" sz="1000" dirty="0" smtClean="0">
              <a:latin typeface="Century Gothic" pitchFamily="34" charset="0"/>
            </a:endParaRPr>
          </a:p>
          <a:p>
            <a:r>
              <a:rPr lang="es-ES" sz="2800" dirty="0" smtClean="0">
                <a:latin typeface="Century Gothic" pitchFamily="34" charset="0"/>
              </a:rPr>
              <a:t>Pronto el trigo brotó de la tierra y comenzó a crecer.</a:t>
            </a:r>
            <a:endParaRPr lang="es-E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23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532</Words>
  <Application>Microsoft Office PowerPoint</Application>
  <PresentationFormat>On-screen Show (4:3)</PresentationFormat>
  <Paragraphs>85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Samie Colunga</dc:creator>
  <cp:lastModifiedBy>cesar.vargas</cp:lastModifiedBy>
  <cp:revision>49</cp:revision>
  <dcterms:created xsi:type="dcterms:W3CDTF">2013-03-19T13:13:34Z</dcterms:created>
  <dcterms:modified xsi:type="dcterms:W3CDTF">2013-04-11T22:44:31Z</dcterms:modified>
</cp:coreProperties>
</file>